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4" r:id="rId3"/>
    <p:sldId id="282" r:id="rId4"/>
    <p:sldId id="274" r:id="rId5"/>
    <p:sldId id="275" r:id="rId6"/>
    <p:sldId id="276" r:id="rId7"/>
    <p:sldId id="277" r:id="rId8"/>
    <p:sldId id="271" r:id="rId9"/>
    <p:sldId id="298" r:id="rId10"/>
    <p:sldId id="263" r:id="rId11"/>
    <p:sldId id="285" r:id="rId12"/>
    <p:sldId id="260" r:id="rId13"/>
    <p:sldId id="278" r:id="rId14"/>
    <p:sldId id="262" r:id="rId15"/>
    <p:sldId id="279" r:id="rId16"/>
    <p:sldId id="265" r:id="rId17"/>
    <p:sldId id="270" r:id="rId18"/>
    <p:sldId id="284" r:id="rId19"/>
    <p:sldId id="286" r:id="rId20"/>
    <p:sldId id="280" r:id="rId21"/>
    <p:sldId id="287" r:id="rId22"/>
    <p:sldId id="288" r:id="rId23"/>
    <p:sldId id="299" r:id="rId24"/>
    <p:sldId id="297" r:id="rId25"/>
    <p:sldId id="296" r:id="rId26"/>
    <p:sldId id="300" r:id="rId27"/>
    <p:sldId id="293" r:id="rId28"/>
    <p:sldId id="294" r:id="rId29"/>
    <p:sldId id="295" r:id="rId3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jan Blok" initials="AB" lastIdx="1" clrIdx="0">
    <p:extLst>
      <p:ext uri="{19B8F6BF-5375-455C-9EA6-DF929625EA0E}">
        <p15:presenceInfo xmlns:p15="http://schemas.microsoft.com/office/powerpoint/2012/main" userId="S::arjan.blok@mendix.com::86b6b873-d337-4f9e-8d16-f6becc8d78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336"/>
    <a:srgbClr val="21242A"/>
    <a:srgbClr val="071003"/>
    <a:srgbClr val="401B13"/>
    <a:srgbClr val="4472C5"/>
    <a:srgbClr val="816650"/>
    <a:srgbClr val="383734"/>
    <a:srgbClr val="7CC9E2"/>
    <a:srgbClr val="A1A2B3"/>
    <a:srgbClr val="019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89"/>
    <p:restoredTop sz="84193"/>
  </p:normalViewPr>
  <p:slideViewPr>
    <p:cSldViewPr snapToGrid="0" snapToObjects="1">
      <p:cViewPr varScale="1">
        <p:scale>
          <a:sx n="131" d="100"/>
          <a:sy n="131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Most popular programming languages for UI test automation in 2019</a:t>
            </a:r>
            <a:endParaRPr lang="en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Sheet2!$A$1:$A$5</c:f>
              <c:strCache>
                <c:ptCount val="5"/>
                <c:pt idx="0">
                  <c:v>Ruby</c:v>
                </c:pt>
                <c:pt idx="1">
                  <c:v>Python</c:v>
                </c:pt>
                <c:pt idx="2">
                  <c:v>C#</c:v>
                </c:pt>
                <c:pt idx="3">
                  <c:v>JavaScript</c:v>
                </c:pt>
                <c:pt idx="4">
                  <c:v>Java</c:v>
                </c:pt>
              </c:strCache>
            </c:strRef>
          </c:cat>
          <c:val>
            <c:numRef>
              <c:f>Sheet2!$B$1:$B$5</c:f>
              <c:numCache>
                <c:formatCode>General</c:formatCode>
                <c:ptCount val="5"/>
                <c:pt idx="0">
                  <c:v>7</c:v>
                </c:pt>
                <c:pt idx="1">
                  <c:v>8</c:v>
                </c:pt>
                <c:pt idx="2">
                  <c:v>13</c:v>
                </c:pt>
                <c:pt idx="3">
                  <c:v>15</c:v>
                </c:pt>
                <c:pt idx="4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8B-4241-A999-4CC56A7ACA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375785855"/>
        <c:axId val="1313607263"/>
      </c:barChart>
      <c:catAx>
        <c:axId val="13757858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313607263"/>
        <c:crosses val="autoZero"/>
        <c:auto val="1"/>
        <c:lblAlgn val="ctr"/>
        <c:lblOffset val="100"/>
        <c:noMultiLvlLbl val="0"/>
      </c:catAx>
      <c:valAx>
        <c:axId val="1313607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3757858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2T19:45:35.73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81 25 8027,'-80'-25'0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CC5D1-A9D6-7F48-B874-0A6B0D0F6622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55682-D45F-8143-B554-016E152FBA1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529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 is JavaScript’s runtime with a compile-time type checker</a:t>
            </a:r>
            <a:endParaRPr lang="en-N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6261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Shared resources:</a:t>
            </a:r>
          </a:p>
          <a:p>
            <a:r>
              <a:rPr lang="en-NL" dirty="0"/>
              <a:t>-locators</a:t>
            </a:r>
          </a:p>
          <a:p>
            <a:r>
              <a:rPr lang="en-NL" dirty="0"/>
              <a:t>-texts</a:t>
            </a:r>
          </a:p>
          <a:p>
            <a:r>
              <a:rPr lang="en-NL" dirty="0"/>
              <a:t>-methods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74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4307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517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Frontend: webbrowsers</a:t>
            </a:r>
          </a:p>
          <a:p>
            <a:r>
              <a:rPr lang="en-NL" dirty="0"/>
              <a:t>Backend: NodeJS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dirty="0"/>
              <a:t>Mobile: ReactNative</a:t>
            </a: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L" dirty="0"/>
              <a:t>Desktop: Electron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9281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9117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Sad and angry</a:t>
            </a:r>
            <a:endParaRPr lang="en-NL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035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-Backend, frontend, mobile</a:t>
            </a:r>
          </a:p>
          <a:p>
            <a:r>
              <a:rPr lang="en-NL" dirty="0"/>
              <a:t>-Package managers (npm, yarn)</a:t>
            </a:r>
          </a:p>
          <a:p>
            <a:r>
              <a:rPr lang="en-NL" dirty="0"/>
              <a:t>-Linters (eslint)</a:t>
            </a:r>
          </a:p>
          <a:p>
            <a:r>
              <a:rPr lang="en-NL" dirty="0"/>
              <a:t>-Formatters (prettier)</a:t>
            </a:r>
          </a:p>
          <a:p>
            <a:r>
              <a:rPr lang="en-NL" dirty="0"/>
              <a:t>-Packagers (webpack, browserify)</a:t>
            </a:r>
          </a:p>
          <a:p>
            <a:r>
              <a:rPr lang="en-NL" dirty="0"/>
              <a:t>-Compilers/Transpilers (babel, typescript)</a:t>
            </a:r>
          </a:p>
          <a:p>
            <a:r>
              <a:rPr lang="en-NL" dirty="0"/>
              <a:t>-State management (react, redux, flow)</a:t>
            </a:r>
          </a:p>
          <a:p>
            <a:r>
              <a:rPr lang="en-NL" dirty="0"/>
              <a:t>-…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2520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195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L" dirty="0"/>
              <a:t>allback</a:t>
            </a:r>
          </a:p>
          <a:p>
            <a:r>
              <a:rPr lang="en-NL" dirty="0"/>
              <a:t>Promise</a:t>
            </a:r>
          </a:p>
          <a:p>
            <a:r>
              <a:rPr lang="en-NL" dirty="0"/>
              <a:t>Async/await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6026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You can use functions without classes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8350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8134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2802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 JavaScript generates errors only at runtime, and then only if your program happens to reach a path with errors.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1997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0157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2873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22197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9764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6871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334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198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2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0322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003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0942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1631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can’t learn TypeScript without learning JavaScript! TypeScript shares syntax and runtime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JavaScript, so anything you learn about JavaScript is helping you learn TypeScript at the same time.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55682-D45F-8143-B554-016E152FBA17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270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82FD-72E9-1443-A134-3100DB3CC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E09E4-DBEA-3E49-AE31-815726088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D239-AAE6-F34E-8B02-910978F1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49693-5768-E84A-A3CE-247FD6EC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D529-71E0-D74C-8E45-D15B6CF2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334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75E7-B512-5B48-A7EF-CEE5F5CE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8F256-A146-AC48-A33C-D36A4A40D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97FB8-FE63-C149-A5EC-4AF4F1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E3553-215A-A641-8566-DD0056ECC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5F531-DEE1-9846-B9FE-61CD898D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573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F9367-1103-574A-A24C-BDBCC0E86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EDFA4-FE2B-064B-B8C8-1276ACEB6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B3EE-D59B-7442-AFB6-F35BB4A5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7D51-5C63-C444-9CB0-85A9D0D2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8E052-AEAF-0F45-B133-8967C5A18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007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FFF4-CDCF-4A44-9EB7-1691DC7B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CE948-B4BD-824B-B61B-1B2D192D7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83361-C51E-3F44-BD75-3EA19039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9AD38-03E7-4A4B-BB8C-27B441C2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9BAB9-534E-3342-AB62-0AF1C808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276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C9ED-BCC6-F74E-98CE-41379FB0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01EEA-8175-9648-BB20-BADC30C08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69999-700B-8343-9533-C7D09EADC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61F0A-22EF-F041-8447-61E17BC5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2A9A-87FD-1341-B50F-A2E708DF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354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220B-8ED4-084A-A54F-20A95E11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49E6A-23FD-7F41-81F2-708A8CEBE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78E2A-0DFF-6340-9690-90F531291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CA4EE-2D9B-4E4F-9C40-B77DEB10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15276-C064-B844-B12D-B5EBF09E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AF4BD-ECF9-DD40-8A0C-42C8FB6F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487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3D22-9A6D-974B-A620-D76BE45E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18F3E-D5C6-054A-BF20-8AEFBEA19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AA82B-D245-D64D-84A4-F89642325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D6E67-EE54-574E-AEDC-F9F46D872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61484-5945-714A-91AC-7A17F157D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EC2039-D401-0E43-9D9F-A77A6BE04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92D6B-3209-EA47-A9C3-6FBB70185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7254E-34BF-1945-A5D3-49409D31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8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FE02-2544-924F-BA57-31FA0673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C7E11-62A8-1144-9D3F-20369AF7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FE304-9C88-BA4A-8047-5A1FCF0E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60C09-FF0A-0F4C-9C88-CCD482F5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394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F7858-3D34-4C45-99D6-881C5E74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D565B-1B75-9D4D-8BA0-591BC336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69B1-FEDB-3F40-B400-813591D0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90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BFF8-764B-9E48-A36A-F84389D4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9EB94-7AC8-5B40-B877-555BF9ED5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E8EE7-0A14-9A46-851E-8CF3D7769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EBDDF-A0D5-144B-B72B-53F30A10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25DDF-78E0-CF49-B047-0B1E2BC6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18EB1-3A6B-AB4D-A9D9-19CB1D91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661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A5C9-FA25-2C49-8044-CB723C30B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98C2F-BFAC-8344-B3E5-1A313B104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6D284-BAE0-BA4E-9953-B26760999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DDBB4-CAD4-5C40-ADCC-EB66A4B1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2FE15-E381-274A-AD17-47096A14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1DC95-96D5-EA47-8B54-DCB4B3EB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4384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645C0-561C-0844-91D5-A2E21FFC4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159C8-2762-F34F-983F-D417C5BCF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8FEAF-B7AD-254B-9F63-852CEB25A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5BDCB-D9E3-934D-A0FA-4D94F9415CFB}" type="datetimeFigureOut">
              <a:rPr lang="en-NL" smtClean="0"/>
              <a:t>16/09/2020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35F4B-E6DD-2440-B988-097DDD6B6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D0F25-9419-0D4F-9F24-F7FF50D87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B682D-6FFF-6349-BBDE-3E00A556E39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10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https://youtu.be/PrfP2RL9ob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CF4DA-75CA-7F48-89AD-B7CAF645F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8662"/>
            <a:ext cx="3785513" cy="3728853"/>
          </a:xfrm>
          <a:noFill/>
        </p:spPr>
        <p:txBody>
          <a:bodyPr>
            <a:normAutofit/>
          </a:bodyPr>
          <a:lstStyle/>
          <a:p>
            <a:pPr algn="l"/>
            <a:r>
              <a:rPr lang="en-NL" sz="5200" dirty="0"/>
              <a:t>TypeScript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2322C-6AED-BE40-AAE4-88F0A351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29235"/>
            <a:ext cx="3785514" cy="1680298"/>
          </a:xfrm>
          <a:noFill/>
        </p:spPr>
        <p:txBody>
          <a:bodyPr>
            <a:normAutofit/>
          </a:bodyPr>
          <a:lstStyle/>
          <a:p>
            <a:pPr algn="l"/>
            <a:r>
              <a:rPr lang="en-GB" dirty="0"/>
              <a:t>Y</a:t>
            </a:r>
            <a:r>
              <a:rPr lang="en-NL" dirty="0"/>
              <a:t>our gateway drug to the JavaScript world</a:t>
            </a:r>
          </a:p>
        </p:txBody>
      </p:sp>
      <p:pic>
        <p:nvPicPr>
          <p:cNvPr id="1026" name="Picture 2" descr="Hard bewijs dat wiet GEEN gateway drug is - CNNBS.nl">
            <a:extLst>
              <a:ext uri="{FF2B5EF4-FFF2-40B4-BE49-F238E27FC236}">
                <a16:creationId xmlns:a16="http://schemas.microsoft.com/office/drawing/2014/main" id="{28363682-DC88-EA47-9CC2-1668D144E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54"/>
          <a:stretch/>
        </p:blipFill>
        <p:spPr bwMode="auto">
          <a:xfrm>
            <a:off x="5009505" y="10"/>
            <a:ext cx="71824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06705-08C3-3A4F-AEF0-CFE13119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0" y="190501"/>
            <a:ext cx="3736975" cy="916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2BAD4-5421-4D48-8474-357057014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90" y="6363812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1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F7338F-2B3B-2346-AA9A-0F061479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99" y="377651"/>
            <a:ext cx="4495800" cy="1325563"/>
          </a:xfrm>
        </p:spPr>
        <p:txBody>
          <a:bodyPr/>
          <a:lstStyle/>
          <a:p>
            <a:r>
              <a:rPr lang="en-NL" dirty="0"/>
              <a:t>Benefits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21845D-2986-1349-BA88-47E63B674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99" y="1493116"/>
            <a:ext cx="4793056" cy="4351338"/>
          </a:xfrm>
        </p:spPr>
        <p:txBody>
          <a:bodyPr/>
          <a:lstStyle/>
          <a:p>
            <a:r>
              <a:rPr lang="en-NL" dirty="0"/>
              <a:t>Sharing knowledge</a:t>
            </a:r>
          </a:p>
          <a:p>
            <a:r>
              <a:rPr lang="en-NL" dirty="0"/>
              <a:t>Sharing resources</a:t>
            </a:r>
          </a:p>
          <a:p>
            <a:r>
              <a:rPr lang="en-NL" dirty="0"/>
              <a:t>Testers become more involved in application codebase</a:t>
            </a:r>
          </a:p>
          <a:p>
            <a:r>
              <a:rPr lang="en-NL" dirty="0"/>
              <a:t>Developers become more invested in e2e automation</a:t>
            </a:r>
          </a:p>
          <a:p>
            <a:r>
              <a:rPr lang="en-NL" dirty="0"/>
              <a:t>Better</a:t>
            </a:r>
            <a:br>
              <a:rPr lang="en-NL" dirty="0"/>
            </a:br>
            <a:r>
              <a:rPr lang="en-NL" dirty="0"/>
              <a:t>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EF490-72FA-A747-9C65-5ADD12850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000"/>
            <a:ext cx="2235200" cy="508000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881D2BD0-B66A-2442-A5F4-1000D9683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47" y="4404263"/>
            <a:ext cx="3378735" cy="1921242"/>
          </a:xfrm>
          <a:prstGeom prst="rect">
            <a:avLst/>
          </a:prstGeom>
        </p:spPr>
      </p:pic>
      <p:pic>
        <p:nvPicPr>
          <p:cNvPr id="1044" name="Picture 20" descr="Are we speaking the same language? - mindblown guy | Meme Generator">
            <a:extLst>
              <a:ext uri="{FF2B5EF4-FFF2-40B4-BE49-F238E27FC236}">
                <a16:creationId xmlns:a16="http://schemas.microsoft.com/office/drawing/2014/main" id="{3D460A60-24AC-C54B-AB1D-84F93A94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2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CC9E2"/>
            </a:gs>
            <a:gs pos="29000">
              <a:schemeClr val="accent1">
                <a:lumMod val="45000"/>
                <a:lumOff val="55000"/>
              </a:schemeClr>
            </a:gs>
            <a:gs pos="67000">
              <a:srgbClr val="401B13"/>
            </a:gs>
            <a:gs pos="80000">
              <a:srgbClr val="38373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verything is awesome everything is cool when you're part of a team - Lego  movie meme | Meme Generator">
            <a:extLst>
              <a:ext uri="{FF2B5EF4-FFF2-40B4-BE49-F238E27FC236}">
                <a16:creationId xmlns:a16="http://schemas.microsoft.com/office/drawing/2014/main" id="{C616656E-28C0-7741-925F-DCB7E822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335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107FB7-6913-B74B-9149-CD9D39D6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74062" cy="127212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9452C2-9D41-2746-AD24-EE5AA9AF7829}"/>
                  </a:ext>
                </a:extLst>
              </p14:cNvPr>
              <p14:cNvContentPartPr/>
              <p14:nvPr/>
            </p14:nvContentPartPr>
            <p14:xfrm>
              <a:off x="3140280" y="-30750"/>
              <a:ext cx="29520" cy="9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9452C2-9D41-2746-AD24-EE5AA9AF78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5160" y="-46230"/>
                <a:ext cx="59760" cy="399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05F2FD7-80A2-8B4A-9B7C-C834CDF12B80}"/>
              </a:ext>
            </a:extLst>
          </p:cNvPr>
          <p:cNvSpPr txBox="1"/>
          <p:nvPr/>
        </p:nvSpPr>
        <p:spPr>
          <a:xfrm>
            <a:off x="7599962" y="4523546"/>
            <a:ext cx="467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Commonly used languages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insights.stackoverflow.com</a:t>
            </a:r>
            <a:r>
              <a:rPr lang="en-GB" dirty="0">
                <a:solidFill>
                  <a:schemeClr val="bg1"/>
                </a:solidFill>
              </a:rPr>
              <a:t>/survey/2020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3CE59-D597-7C44-AAFB-4622BDD7A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8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6" name="Picture 32" descr="SEO Best Practices For JavaScript | Catalyst">
            <a:extLst>
              <a:ext uri="{FF2B5EF4-FFF2-40B4-BE49-F238E27FC236}">
                <a16:creationId xmlns:a16="http://schemas.microsoft.com/office/drawing/2014/main" id="{8429FC03-3F47-354B-9F34-0D270F5C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2EACF-11F2-D048-BFEB-B0DB80555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799" y="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9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6949CB-F6B1-774D-B13F-DE65DB17ECA7}"/>
              </a:ext>
            </a:extLst>
          </p:cNvPr>
          <p:cNvSpPr txBox="1"/>
          <p:nvPr/>
        </p:nvSpPr>
        <p:spPr>
          <a:xfrm>
            <a:off x="0" y="6419334"/>
            <a:ext cx="629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applitools.com</a:t>
            </a:r>
            <a:r>
              <a:rPr lang="en-GB" dirty="0">
                <a:solidFill>
                  <a:schemeClr val="bg1"/>
                </a:solidFill>
              </a:rPr>
              <a:t>/blog/language-software-test-automation/</a:t>
            </a:r>
            <a:endParaRPr lang="en-NL" dirty="0">
              <a:solidFill>
                <a:schemeClr val="bg1"/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DD359E8-1000-624D-859F-64DD562147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871626"/>
              </p:ext>
            </p:extLst>
          </p:nvPr>
        </p:nvGraphicFramePr>
        <p:xfrm>
          <a:off x="954066" y="460793"/>
          <a:ext cx="10283868" cy="572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F3C9F2E-27C2-3B4D-8874-2F39BD66F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1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hocked GIF - Shocked Glass Break - Discover &amp; Share GIFs | Gif, Shock,  Animated gif">
            <a:extLst>
              <a:ext uri="{FF2B5EF4-FFF2-40B4-BE49-F238E27FC236}">
                <a16:creationId xmlns:a16="http://schemas.microsoft.com/office/drawing/2014/main" id="{0E0CBA43-0EFD-7944-AE7C-78A68E9B5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1898" y="0"/>
            <a:ext cx="13123545" cy="690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9B4F9-07C6-5B4F-8587-3EB3B3246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0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B17EC-D0AF-B840-B5A2-D5997CBB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40ABC2-365E-3A4E-8707-C31FD381B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77784-EA32-DF46-B155-3DF0D7D14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34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trying to explain javascript ecosystem - Me trying to explain | Meme  Generator">
            <a:extLst>
              <a:ext uri="{FF2B5EF4-FFF2-40B4-BE49-F238E27FC236}">
                <a16:creationId xmlns:a16="http://schemas.microsoft.com/office/drawing/2014/main" id="{8F90CDDB-1507-2C42-A2B2-74CCD67E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7D547-1D8B-D54A-88DB-C505C6A18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4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A2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Yo dawg, I heard you like Javascript so I put callbacks in your callback so  you can callback while you callback - Xibit math - quickmeme">
            <a:extLst>
              <a:ext uri="{FF2B5EF4-FFF2-40B4-BE49-F238E27FC236}">
                <a16:creationId xmlns:a16="http://schemas.microsoft.com/office/drawing/2014/main" id="{4E638C19-4C24-384B-87BE-EC4D6E89E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5" y="0"/>
            <a:ext cx="10381130" cy="689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5B777-254E-EC4A-9A9E-F04B6FAD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0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01DAAAD-3CF2-A94E-85B1-D6D7E0AC64C4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>
                <a:solidFill>
                  <a:srgbClr val="FFFFFF"/>
                </a:solidFill>
              </a:rPr>
              <a:t>Demo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31FB95-B8D5-3041-97A4-2BF18BA16D65}"/>
              </a:ext>
            </a:extLst>
          </p:cNvPr>
          <p:cNvSpPr txBox="1">
            <a:spLocks/>
          </p:cNvSpPr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Async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719F8-9526-D241-A045-E0727B26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1B2883-D791-2845-9C3F-A416354FB018}"/>
              </a:ext>
            </a:extLst>
          </p:cNvPr>
          <p:cNvSpPr txBox="1"/>
          <p:nvPr/>
        </p:nvSpPr>
        <p:spPr>
          <a:xfrm>
            <a:off x="0" y="6419334"/>
            <a:ext cx="34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github.com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ablok</a:t>
            </a:r>
            <a:r>
              <a:rPr lang="en-GB" dirty="0">
                <a:solidFill>
                  <a:schemeClr val="bg1"/>
                </a:solidFill>
              </a:rPr>
              <a:t>/TAD2020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77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4618F1-B4F8-974B-B6C5-F3E1FD32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this talk?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9F1AB3-43CC-D54E-A86E-4CD715929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2DF50-CAF2-A04F-A810-09F4D3D8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4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0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5F9D43F-63C5-8D44-828C-FD672029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93" y="0"/>
            <a:ext cx="98252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3D4C0E-210F-8440-ADBE-102B58F62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01DAAAD-3CF2-A94E-85B1-D6D7E0AC64C4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>
                <a:solidFill>
                  <a:srgbClr val="FFFFFF"/>
                </a:solidFill>
              </a:rPr>
              <a:t>Demo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31FB95-B8D5-3041-97A4-2BF18BA16D65}"/>
              </a:ext>
            </a:extLst>
          </p:cNvPr>
          <p:cNvSpPr txBox="1">
            <a:spLocks/>
          </p:cNvSpPr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$^#&amp;@%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719F8-9526-D241-A045-E0727B26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62942-F33F-3645-AFA8-58B21AD1DAAF}"/>
              </a:ext>
            </a:extLst>
          </p:cNvPr>
          <p:cNvSpPr txBox="1"/>
          <p:nvPr/>
        </p:nvSpPr>
        <p:spPr>
          <a:xfrm>
            <a:off x="0" y="6419334"/>
            <a:ext cx="34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github.com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ablok</a:t>
            </a:r>
            <a:r>
              <a:rPr lang="en-GB" dirty="0">
                <a:solidFill>
                  <a:schemeClr val="bg1"/>
                </a:solidFill>
              </a:rPr>
              <a:t>/TAD2020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18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B17EC-D0AF-B840-B5A2-D5997CBB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TypeScript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40ABC2-365E-3A4E-8707-C31FD381B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The power of a dynamic language with the safety of a typed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3209C-704E-8E49-883D-B209DE8F2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82A94-5DAB-6E45-99BD-B6854CF2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2FA6514-A966-EE4D-843E-BCC89EBC105D}"/>
              </a:ext>
            </a:extLst>
          </p:cNvPr>
          <p:cNvSpPr/>
          <p:nvPr/>
        </p:nvSpPr>
        <p:spPr>
          <a:xfrm>
            <a:off x="1078523" y="580292"/>
            <a:ext cx="5673969" cy="5697415"/>
          </a:xfrm>
          <a:prstGeom prst="ellipse">
            <a:avLst/>
          </a:prstGeom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highlight>
                <a:srgbClr val="000000"/>
              </a:highligh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8CB9CE-D2B4-AA4F-BE63-9889DB26FAC6}"/>
              </a:ext>
            </a:extLst>
          </p:cNvPr>
          <p:cNvSpPr/>
          <p:nvPr/>
        </p:nvSpPr>
        <p:spPr>
          <a:xfrm>
            <a:off x="1756996" y="2110154"/>
            <a:ext cx="4317024" cy="4167553"/>
          </a:xfrm>
          <a:prstGeom prst="ellipse">
            <a:avLst/>
          </a:prstGeom>
          <a:ln w="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80C8B-4E95-B64F-9986-3364939EC820}"/>
              </a:ext>
            </a:extLst>
          </p:cNvPr>
          <p:cNvSpPr txBox="1"/>
          <p:nvPr/>
        </p:nvSpPr>
        <p:spPr>
          <a:xfrm>
            <a:off x="2997723" y="3901542"/>
            <a:ext cx="183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JavaScript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E9FDA-F8B2-D944-BBE6-B65591D4467C}"/>
              </a:ext>
            </a:extLst>
          </p:cNvPr>
          <p:cNvSpPr txBox="1"/>
          <p:nvPr/>
        </p:nvSpPr>
        <p:spPr>
          <a:xfrm>
            <a:off x="2953351" y="1172279"/>
            <a:ext cx="192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TypeScript</a:t>
            </a:r>
            <a:endParaRPr lang="en-NL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D5F12-922E-5848-8850-EE51BC7141F8}"/>
              </a:ext>
            </a:extLst>
          </p:cNvPr>
          <p:cNvSpPr txBox="1"/>
          <p:nvPr/>
        </p:nvSpPr>
        <p:spPr>
          <a:xfrm>
            <a:off x="7430965" y="1963615"/>
            <a:ext cx="415466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800" dirty="0"/>
              <a:t>Static 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800" dirty="0"/>
              <a:t>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800" dirty="0"/>
              <a:t>New language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800" dirty="0"/>
              <a:t>Enhanced IDE experience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D213C-C785-C34D-AD96-B4298CD223DC}"/>
              </a:ext>
            </a:extLst>
          </p:cNvPr>
          <p:cNvSpPr txBox="1"/>
          <p:nvPr/>
        </p:nvSpPr>
        <p:spPr>
          <a:xfrm>
            <a:off x="7430965" y="1172279"/>
            <a:ext cx="25754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71996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1BA3C-9990-0B4C-8AAF-103620C3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29446" cy="7660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45AF9F-9CB5-E84F-9A3D-0C210DA5A553}"/>
              </a:ext>
            </a:extLst>
          </p:cNvPr>
          <p:cNvSpPr/>
          <p:nvPr/>
        </p:nvSpPr>
        <p:spPr>
          <a:xfrm>
            <a:off x="7517900" y="4777099"/>
            <a:ext cx="4674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Most loved languages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insights.stackoverflow.com</a:t>
            </a:r>
            <a:r>
              <a:rPr lang="en-GB" dirty="0">
                <a:solidFill>
                  <a:schemeClr val="bg1"/>
                </a:solidFill>
              </a:rPr>
              <a:t>/survey/2020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63F0C-88B3-3740-A7C1-64C426AF2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9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E21FF3-BD02-0E43-8EC4-15DE472F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7901"/>
            <a:ext cx="12192000" cy="4942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751F28-9F85-2E42-B022-D4AAD7C69DC9}"/>
              </a:ext>
            </a:extLst>
          </p:cNvPr>
          <p:cNvSpPr txBox="1"/>
          <p:nvPr/>
        </p:nvSpPr>
        <p:spPr>
          <a:xfrm>
            <a:off x="0" y="6419334"/>
            <a:ext cx="546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https://2019.stateofjs.com/</a:t>
            </a:r>
            <a:r>
              <a:rPr lang="en-GB" dirty="0" err="1">
                <a:solidFill>
                  <a:schemeClr val="bg1"/>
                </a:solidFill>
              </a:rPr>
              <a:t>javascript-flavors</a:t>
            </a:r>
            <a:r>
              <a:rPr lang="en-GB" dirty="0">
                <a:solidFill>
                  <a:schemeClr val="bg1"/>
                </a:solidFill>
              </a:rPr>
              <a:t>/typescript/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350ED-EE71-CB47-B224-05A942785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11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ED56DC-B99C-2B44-83E2-EA1A3879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63" y="719619"/>
            <a:ext cx="8018673" cy="54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27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01DAAAD-3CF2-A94E-85B1-D6D7E0AC64C4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>
                <a:solidFill>
                  <a:srgbClr val="FFFFFF"/>
                </a:solidFill>
              </a:rPr>
              <a:t>Demo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31FB95-B8D5-3041-97A4-2BF18BA16D65}"/>
              </a:ext>
            </a:extLst>
          </p:cNvPr>
          <p:cNvSpPr txBox="1">
            <a:spLocks/>
          </p:cNvSpPr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TypeScript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719F8-9526-D241-A045-E0727B26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201337-650C-CB4E-B5D2-8B16641A5C21}"/>
              </a:ext>
            </a:extLst>
          </p:cNvPr>
          <p:cNvSpPr txBox="1"/>
          <p:nvPr/>
        </p:nvSpPr>
        <p:spPr>
          <a:xfrm>
            <a:off x="0" y="6419334"/>
            <a:ext cx="34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github.com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ablok</a:t>
            </a:r>
            <a:r>
              <a:rPr lang="en-GB" dirty="0">
                <a:solidFill>
                  <a:schemeClr val="bg1"/>
                </a:solidFill>
              </a:rPr>
              <a:t>/TAD2020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13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F7338F-2B3B-2346-AA9A-0F061479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23" y="707719"/>
            <a:ext cx="4495800" cy="1325563"/>
          </a:xfrm>
        </p:spPr>
        <p:txBody>
          <a:bodyPr/>
          <a:lstStyle/>
          <a:p>
            <a:r>
              <a:rPr lang="en-NL" dirty="0"/>
              <a:t>Flaws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21845D-2986-1349-BA88-47E63B674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23" y="2119801"/>
            <a:ext cx="4495800" cy="2944568"/>
          </a:xfrm>
        </p:spPr>
        <p:txBody>
          <a:bodyPr/>
          <a:lstStyle/>
          <a:p>
            <a:r>
              <a:rPr lang="en-NL" dirty="0"/>
              <a:t>Only as good as the typings</a:t>
            </a:r>
          </a:p>
          <a:p>
            <a:r>
              <a:rPr lang="en-NL" dirty="0"/>
              <a:t>Typings are not always available</a:t>
            </a:r>
          </a:p>
          <a:p>
            <a:r>
              <a:rPr lang="en-NL" dirty="0"/>
              <a:t>Needs to be transpiled</a:t>
            </a:r>
          </a:p>
          <a:p>
            <a:r>
              <a:rPr lang="en-NL" dirty="0"/>
              <a:t>Only at design time</a:t>
            </a:r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E79EC-0E4B-9149-8A89-97D09F79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  <p:pic>
        <p:nvPicPr>
          <p:cNvPr id="4102" name="Picture 6" descr="Roll Safe Think About It Meme |  CAN'T HAVE TYPE ERRORS; IF THERE ARE NO TYPINGS | image tagged in memes,roll safe think about it | made w/ Imgflip meme maker">
            <a:extLst>
              <a:ext uri="{FF2B5EF4-FFF2-40B4-BE49-F238E27FC236}">
                <a16:creationId xmlns:a16="http://schemas.microsoft.com/office/drawing/2014/main" id="{32E689D0-AE9E-0149-8D58-31ACA4E2C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27"/>
          <a:stretch/>
        </p:blipFill>
        <p:spPr bwMode="auto">
          <a:xfrm>
            <a:off x="4736123" y="0"/>
            <a:ext cx="7455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8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F7338F-2B3B-2346-AA9A-0F061479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035" y="377651"/>
            <a:ext cx="4495800" cy="1325563"/>
          </a:xfrm>
        </p:spPr>
        <p:txBody>
          <a:bodyPr/>
          <a:lstStyle/>
          <a:p>
            <a:r>
              <a:rPr lang="en-NL" dirty="0"/>
              <a:t>Lessons learned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21845D-2986-1349-BA88-47E63B674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035" y="1825625"/>
            <a:ext cx="5045901" cy="4351338"/>
          </a:xfrm>
        </p:spPr>
        <p:txBody>
          <a:bodyPr/>
          <a:lstStyle/>
          <a:p>
            <a:r>
              <a:rPr lang="en-NL" dirty="0"/>
              <a:t>Write your automated tests in the same language as your application code</a:t>
            </a:r>
          </a:p>
          <a:p>
            <a:r>
              <a:rPr lang="en-NL" dirty="0"/>
              <a:t>Learn JavaScript. It is very popular and used everywhere</a:t>
            </a:r>
          </a:p>
          <a:p>
            <a:r>
              <a:rPr lang="en-NL" dirty="0"/>
              <a:t>TypeScript can help you write better and more maintainable JavaScript code</a:t>
            </a:r>
          </a:p>
        </p:txBody>
      </p:sp>
      <p:pic>
        <p:nvPicPr>
          <p:cNvPr id="5" name="Picture 2" descr="Finishing touch Summary statement - SaltBae or Salt Bae | Make a Meme">
            <a:extLst>
              <a:ext uri="{FF2B5EF4-FFF2-40B4-BE49-F238E27FC236}">
                <a16:creationId xmlns:a16="http://schemas.microsoft.com/office/drawing/2014/main" id="{C2029F07-5A05-CA4E-B14F-9DE654F3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01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E79EC-0E4B-9149-8A89-97D09F799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035C5-B56F-5E4B-B874-E44710DE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595" y="0"/>
            <a:ext cx="12362595" cy="7046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3005E-222D-A245-A715-0CC127B4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Get 6.3 Paid Weeks Off Work Using Public Holidays">
            <a:extLst>
              <a:ext uri="{FF2B5EF4-FFF2-40B4-BE49-F238E27FC236}">
                <a16:creationId xmlns:a16="http://schemas.microsoft.com/office/drawing/2014/main" id="{1A5AC1F5-9599-884C-9638-0E7D396CB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A527D5-7C24-3540-B297-F20A17047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xr6880_how-can-you-say-youve-got-too-much-work-in-a-professional-way@2x |  FEDRA">
            <a:extLst>
              <a:ext uri="{FF2B5EF4-FFF2-40B4-BE49-F238E27FC236}">
                <a16:creationId xmlns:a16="http://schemas.microsoft.com/office/drawing/2014/main" id="{EEFC55F9-1452-8D4D-9F23-3664D7BE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B85398-FF3B-EE4B-9AB0-DEA819B39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ric Cartman &quot;Screw You Guys I'm Going Home!&quot; - South Park&quot; Canvas Print by  Earlone | Redbubble">
            <a:extLst>
              <a:ext uri="{FF2B5EF4-FFF2-40B4-BE49-F238E27FC236}">
                <a16:creationId xmlns:a16="http://schemas.microsoft.com/office/drawing/2014/main" id="{0175C114-62EF-5944-BEDF-871C09E5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59" y="-688041"/>
            <a:ext cx="8234082" cy="823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1F9B68-3E0D-C342-B38E-9FF4F187F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1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p 3 Javascript Frameworks You Should know - Zeki Expert Solutions">
            <a:extLst>
              <a:ext uri="{FF2B5EF4-FFF2-40B4-BE49-F238E27FC236}">
                <a16:creationId xmlns:a16="http://schemas.microsoft.com/office/drawing/2014/main" id="{CB558E64-4C1C-D041-84C5-DFEB23A8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916"/>
            <a:ext cx="12192000" cy="639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401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4618F1-B4F8-974B-B6C5-F3E1FD32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JavaScript?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9F1AB3-43CC-D54E-A86E-4CD715929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356A6-3AF9-F247-B967-649116C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40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82A94-5DAB-6E45-99BD-B6854CF2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6350000"/>
            <a:ext cx="2235200" cy="50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2FA6514-A966-EE4D-843E-BCC89EBC105D}"/>
              </a:ext>
            </a:extLst>
          </p:cNvPr>
          <p:cNvSpPr/>
          <p:nvPr/>
        </p:nvSpPr>
        <p:spPr>
          <a:xfrm>
            <a:off x="3259015" y="580292"/>
            <a:ext cx="5673969" cy="5697415"/>
          </a:xfrm>
          <a:prstGeom prst="ellipse">
            <a:avLst/>
          </a:prstGeom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highlight>
                <a:srgbClr val="000000"/>
              </a:highligh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8CB9CE-D2B4-AA4F-BE63-9889DB26FAC6}"/>
              </a:ext>
            </a:extLst>
          </p:cNvPr>
          <p:cNvSpPr/>
          <p:nvPr/>
        </p:nvSpPr>
        <p:spPr>
          <a:xfrm>
            <a:off x="3937488" y="2110154"/>
            <a:ext cx="4317024" cy="4167553"/>
          </a:xfrm>
          <a:prstGeom prst="ellipse">
            <a:avLst/>
          </a:prstGeom>
          <a:ln w="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80C8B-4E95-B64F-9986-3364939EC820}"/>
              </a:ext>
            </a:extLst>
          </p:cNvPr>
          <p:cNvSpPr txBox="1"/>
          <p:nvPr/>
        </p:nvSpPr>
        <p:spPr>
          <a:xfrm>
            <a:off x="5178215" y="3901542"/>
            <a:ext cx="183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JavaScript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E9FDA-F8B2-D944-BBE6-B65591D4467C}"/>
              </a:ext>
            </a:extLst>
          </p:cNvPr>
          <p:cNvSpPr txBox="1"/>
          <p:nvPr/>
        </p:nvSpPr>
        <p:spPr>
          <a:xfrm>
            <a:off x="5133843" y="1172279"/>
            <a:ext cx="192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TypeScript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195607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20115</TotalTime>
  <Words>396</Words>
  <Application>Microsoft Macintosh PowerPoint</Application>
  <PresentationFormat>Widescreen</PresentationFormat>
  <Paragraphs>96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TypeScript</vt:lpstr>
      <vt:lpstr>Why this talk?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JavaScript?</vt:lpstr>
      <vt:lpstr>PowerPoint Presentation</vt:lpstr>
      <vt:lpstr>Benefits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Flaws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</dc:title>
  <dc:creator>Arjan Blok</dc:creator>
  <cp:lastModifiedBy>Arjan Blok</cp:lastModifiedBy>
  <cp:revision>100</cp:revision>
  <dcterms:created xsi:type="dcterms:W3CDTF">2020-09-08T19:38:48Z</dcterms:created>
  <dcterms:modified xsi:type="dcterms:W3CDTF">2020-09-22T19:31:57Z</dcterms:modified>
</cp:coreProperties>
</file>